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4" r:id="rId3"/>
    <p:sldId id="299" r:id="rId4"/>
    <p:sldId id="286" r:id="rId5"/>
    <p:sldId id="259" r:id="rId6"/>
    <p:sldId id="301" r:id="rId7"/>
    <p:sldId id="290" r:id="rId8"/>
    <p:sldId id="287" r:id="rId9"/>
    <p:sldId id="295" r:id="rId10"/>
    <p:sldId id="294" r:id="rId11"/>
    <p:sldId id="257" r:id="rId12"/>
    <p:sldId id="300" r:id="rId13"/>
    <p:sldId id="258" r:id="rId14"/>
    <p:sldId id="297" r:id="rId15"/>
    <p:sldId id="298" r:id="rId16"/>
    <p:sldId id="302" r:id="rId17"/>
    <p:sldId id="29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F85ED6-5D73-4460-94B0-D2A044911F99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38F02-5240-4C56-93F5-382777443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5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38F02-5240-4C56-93F5-382777443B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33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38F02-5240-4C56-93F5-382777443B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52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38F02-5240-4C56-93F5-382777443B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01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38F02-5240-4C56-93F5-382777443B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04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38F02-5240-4C56-93F5-382777443B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57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38F02-5240-4C56-93F5-382777443B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68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38F02-5240-4C56-93F5-382777443B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37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38F02-5240-4C56-93F5-382777443B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4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84A93-B11E-4B1C-9015-4CC4BEB2D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4F69F4-F036-4DB4-B2DD-8BBC67C7A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59E30-3431-4C1C-AB33-DC800D44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E726-7423-49D5-BAAD-56D95AE75CE5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81826-7C23-4DC8-B777-57CFF7CAC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A8E54-813D-48B5-BBC3-DCCDE72D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949E-16DC-478C-A853-9A56241DA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37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2330F-2EFF-43CB-9DF8-4169AF38F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4EB041-32E9-4C73-990D-DE33CA9E78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9385C-8C4E-45CE-A4D6-B53243A3C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E726-7423-49D5-BAAD-56D95AE75CE5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5B53D-B03E-4A23-81BA-E84E7C157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ACEFB-B4ED-4B3C-9866-C220219E1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949E-16DC-478C-A853-9A56241DA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98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F61588-E5FB-44A8-9AE2-8521E2C99A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682048-3830-4688-8F57-5523B311F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D5ADC-1539-437F-8635-85763457B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E726-7423-49D5-BAAD-56D95AE75CE5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D8F93-24F3-4E71-8E41-286E4BD7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E698B-945B-4E2D-AC30-1C7F93B43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949E-16DC-478C-A853-9A56241DA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8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80DA-DC02-40BD-BCFC-D2006FBAE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13C77-955B-4BFA-8AB1-C2EF90B84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52DEE-E012-44B6-8ADD-E10EBA1D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E726-7423-49D5-BAAD-56D95AE75CE5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5DA9C-E73C-4F04-BBD6-10CB0E8AA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E2AAA-C25B-4556-B1EC-0635289F3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949E-16DC-478C-A853-9A56241DA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4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97264-E9E3-42DD-ACB7-280CBBD8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758D7-A678-4002-8A89-400C6B3C2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20F43-57F0-4735-9CCA-F491F9DFC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E726-7423-49D5-BAAD-56D95AE75CE5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5088-6435-4D89-B53B-3C2646352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2962B-8EF0-4BFC-A824-06E4BB9A0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949E-16DC-478C-A853-9A56241DA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94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0DA6E-8A6D-41F3-B4C5-2117DB2F5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C32D0-4B2B-4167-AA42-AFCC76CF03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E0202E-554A-48A7-B0B6-4FF7A6ACC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3EF1A-9BF1-4DBD-9D86-552B2507C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E726-7423-49D5-BAAD-56D95AE75CE5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3088EF-B13F-4217-A6FC-C26B0B561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88F8A0-E6B1-4C71-A977-FAA60F438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949E-16DC-478C-A853-9A56241DA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64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8D2BC-26C4-4D89-8213-AC9332B06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A6B72-A9D5-4510-9391-A41033293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A3900D-20D8-4124-8427-2923BDBD0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56C10-8788-4307-B320-CDD29D8CB3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AD7800-50F3-444C-9A1D-FE98822346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FD545D-6F6A-448C-B362-25D428B7E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E726-7423-49D5-BAAD-56D95AE75CE5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FAF9D2-EC34-485C-86FF-5EDD3D094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1C99E4-6D0A-40F8-884E-F6D9DEC67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949E-16DC-478C-A853-9A56241DA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67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D51BD-33EE-4D65-AC0C-FBF428836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DBF6F2-8CCD-4CCD-B11B-7FE74D2C6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E726-7423-49D5-BAAD-56D95AE75CE5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1BAAF3-218E-4BD5-9E31-1BA74C222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19D136-DAB8-47DA-8C4A-DF8C71DA4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949E-16DC-478C-A853-9A56241DA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62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AC8BE-09FC-4543-B12A-14E3FE5D4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E726-7423-49D5-BAAD-56D95AE75CE5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29952-A39E-4CD3-88EE-DED27341A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A850D-FE84-4C47-8E4A-D88C956F5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949E-16DC-478C-A853-9A56241DA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2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678D1-3A1E-4602-9854-AE3DF9947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E0E32-ABF4-48E1-99C7-24FEB4FF5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30F44A-F3FB-4BBB-BC79-14F3C1549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2959E-4062-4B14-933E-ED0A8166A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E726-7423-49D5-BAAD-56D95AE75CE5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19452-A451-443D-AE26-9054DCC0A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73451E-3951-4973-8C5E-2EB57BD54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949E-16DC-478C-A853-9A56241DA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96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1D21A-474E-432E-BBD9-A15D76E97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27351D-CB74-48CB-A00E-87486F8AE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9DE34-D305-43C6-89D6-4A785F37F2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18808-F9D8-4F5B-9E2A-A1146A356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3E726-7423-49D5-BAAD-56D95AE75CE5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68AE7-5C58-44DC-9B32-D386E0A22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11173-A6D8-4362-94D2-9B1BA2068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1949E-16DC-478C-A853-9A56241DA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54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FE0C09-5707-4964-9048-42766B44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453C-6720-4FB9-9DC4-4CB5847C6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2AB766-A4A3-4E2C-A46C-85D69909A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3E726-7423-49D5-BAAD-56D95AE75CE5}" type="datetimeFigureOut">
              <a:rPr lang="en-US" smtClean="0"/>
              <a:t>9/9/2019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6C5F5-AC9C-4752-8775-678146FFE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5E1C1-C94A-44DD-958F-5FD78A7C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1949E-16DC-478C-A853-9A56241DA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0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6A0422A-84E4-4C4C-82F7-080011A2E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3082" y="638175"/>
            <a:ext cx="7745836" cy="2057493"/>
          </a:xfrm>
        </p:spPr>
        <p:txBody>
          <a:bodyPr>
            <a:noAutofit/>
          </a:bodyPr>
          <a:lstStyle/>
          <a:p>
            <a:r>
              <a:rPr lang="en-US" sz="6600" dirty="0">
                <a:latin typeface="Forte" panose="03060902040502070203" pitchFamily="66" charset="0"/>
              </a:rPr>
              <a:t>Developing Your </a:t>
            </a:r>
          </a:p>
          <a:p>
            <a:r>
              <a:rPr lang="en-US" sz="6600" dirty="0">
                <a:latin typeface="Forte" panose="03060902040502070203" pitchFamily="66" charset="0"/>
              </a:rPr>
              <a:t>Selling Machine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3B5B60-F2D3-4478-A8CD-2BC04B562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2" y="6082874"/>
            <a:ext cx="2273392" cy="5695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61CD0-BB68-465E-BCE2-F606620B12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467" y="3168751"/>
            <a:ext cx="3391065" cy="198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42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20ED05-6CE0-41D4-8431-BF1991394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2" y="6082874"/>
            <a:ext cx="2273392" cy="56952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6039471-4B51-40AF-8E90-A71EC7A69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03616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atin typeface="Arial Rounded MT Bold" panose="020F0704030504030204" pitchFamily="34" charset="0"/>
              </a:rPr>
              <a:t>It’s all about day-to-day, week-to-week activities and behaviors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04EA7CB-598C-44DB-AD5A-86792F2EE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750" y="2146986"/>
            <a:ext cx="11752499" cy="1409351"/>
          </a:xfrm>
          <a:solidFill>
            <a:schemeClr val="bg1">
              <a:lumMod val="50000"/>
            </a:schemeClr>
          </a:solidFill>
          <a:ln w="19050"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4200" dirty="0">
                <a:solidFill>
                  <a:schemeClr val="bg1"/>
                </a:solidFill>
              </a:rPr>
              <a:t>If you and your people could do only 2 things day in and day out, week in and week out, that will lead to you achieving your sales numbers, what would those 2 things be?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734444E-4350-4A5E-88EE-861A66CC58C6}"/>
              </a:ext>
            </a:extLst>
          </p:cNvPr>
          <p:cNvSpPr/>
          <p:nvPr/>
        </p:nvSpPr>
        <p:spPr>
          <a:xfrm>
            <a:off x="4132976" y="4006338"/>
            <a:ext cx="3926048" cy="23612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Think about activities and behaviors</a:t>
            </a:r>
          </a:p>
        </p:txBody>
      </p:sp>
    </p:spTree>
    <p:extLst>
      <p:ext uri="{BB962C8B-B14F-4D97-AF65-F5344CB8AC3E}">
        <p14:creationId xmlns:p14="http://schemas.microsoft.com/office/powerpoint/2010/main" val="1540177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A35416-01F7-4AFB-A578-3B1887EC4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2" y="6082874"/>
            <a:ext cx="2273392" cy="569523"/>
          </a:xfrm>
          <a:prstGeom prst="rect">
            <a:avLst/>
          </a:prstGeom>
        </p:spPr>
      </p:pic>
      <p:pic>
        <p:nvPicPr>
          <p:cNvPr id="1026" name="Picture 2" descr="Image result for sales scorecard">
            <a:extLst>
              <a:ext uri="{FF2B5EF4-FFF2-40B4-BE49-F238E27FC236}">
                <a16:creationId xmlns:a16="http://schemas.microsoft.com/office/drawing/2014/main" id="{136C49E6-7FEA-423A-B0AF-689201FFD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07" y="788565"/>
            <a:ext cx="9239845" cy="510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384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1D539-E02C-498A-AAC2-2E3834142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5778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0"/>
              </a:rPr>
              <a:t>Get Your Team Involved &amp; Engaged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28032-9107-4DB2-9630-E18E6D727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1059"/>
            <a:ext cx="73533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What are the 3-5 metrics you’ll report on and share with your team that will keep them motivated, involved and engaged?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887F4D-994D-4906-B733-7D67B0579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612" y="1825625"/>
            <a:ext cx="2246546" cy="3994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B98C8A-004D-40FB-B94D-6CB7F2D8C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2" y="6082874"/>
            <a:ext cx="2273392" cy="56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66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73568-3F29-4698-8C93-4A9DA5853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2" y="6082874"/>
            <a:ext cx="2273392" cy="5695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C423B1-FA89-46B3-990B-955537569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09" y="466725"/>
            <a:ext cx="10257181" cy="561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25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7C89CF-3276-44DF-AF3A-4F12EFB9C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2" y="6082874"/>
            <a:ext cx="2273392" cy="5695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57972A-E68C-4606-8DFA-B8A39F1F0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817" y="258553"/>
            <a:ext cx="9106366" cy="586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60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CCA96ED-7F30-4E9D-B8E6-89CC04E0CC37}"/>
              </a:ext>
            </a:extLst>
          </p:cNvPr>
          <p:cNvSpPr/>
          <p:nvPr/>
        </p:nvSpPr>
        <p:spPr>
          <a:xfrm>
            <a:off x="8439325" y="2575420"/>
            <a:ext cx="343948" cy="1795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6AE0E4-876E-4B16-B83D-5856A4BF8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2" y="6082874"/>
            <a:ext cx="2273392" cy="56952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FE4807-18CC-4C6C-9097-AA4F82255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425" y="365125"/>
            <a:ext cx="11133375" cy="82757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sz="7300" dirty="0"/>
              <a:t>8 Steps to Sales Success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46A4BD-7CA9-4C72-A1C5-0DD86436E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25" y="1762539"/>
            <a:ext cx="11627017" cy="456276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Set your goal and know your numbers – be realistically aggressive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Clarify your target market - decide who your target customers are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Lead toward activities - Identify the 3-5 weekly activities and behaviors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Give your people tools - create sales scripts and talking points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Overcome objections – create talking points to handle the objections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Visual scorecard – keep the team aware of how the team is doing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Cadence of accountability – this is serious, people need to execute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Coach relentlessly – people want to improve, help them improve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58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1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5715B-49EB-40DE-BD87-A0C542495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36" y="277091"/>
            <a:ext cx="3278909" cy="3943927"/>
          </a:xfrm>
        </p:spPr>
        <p:txBody>
          <a:bodyPr anchor="t">
            <a:no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Close 100% of Your Proposals – Sales Training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Event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580C3-D08F-4251-97F8-BC380C2BF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32960" y="1840544"/>
            <a:ext cx="7422020" cy="2437489"/>
          </a:xfrm>
          <a:solidFill>
            <a:schemeClr val="bg1">
              <a:lumMod val="95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600" dirty="0"/>
              <a:t>What you’ll learn…</a:t>
            </a:r>
          </a:p>
          <a:p>
            <a:pPr marL="0" indent="0">
              <a:buNone/>
            </a:pPr>
            <a:endParaRPr lang="en-US" sz="1000" dirty="0"/>
          </a:p>
          <a:p>
            <a:pPr marL="457200" indent="-457200">
              <a:buFont typeface="+mj-lt"/>
              <a:buAutoNum type="arabicPeriod"/>
            </a:pPr>
            <a:r>
              <a:rPr lang="en-US" sz="2600" dirty="0"/>
              <a:t>What buyers value and don’t value from salespeople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/>
              <a:t>How to be viewed by your prospect as a trusted advisor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/>
              <a:t>3 things you can do to keep control of the sales process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/>
              <a:t>5 elements to determine if your prospect is qualified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/>
              <a:t>Building value, ZOPA and other effective sales strategies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6A2C08-AAB6-452A-99E4-502CC379F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2960" y="4572294"/>
            <a:ext cx="7422020" cy="964440"/>
          </a:xfr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US" sz="1300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$290 USD per person – includes lunch and book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(Registration deadline is October 11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th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070071-192D-4366-95AD-9641A6813E21}"/>
              </a:ext>
            </a:extLst>
          </p:cNvPr>
          <p:cNvSpPr/>
          <p:nvPr/>
        </p:nvSpPr>
        <p:spPr>
          <a:xfrm>
            <a:off x="4555222" y="277091"/>
            <a:ext cx="7499758" cy="119098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Monday, November 4</a:t>
            </a:r>
            <a:r>
              <a:rPr lang="en-US" sz="3200" baseline="30000" dirty="0"/>
              <a:t>th</a:t>
            </a:r>
            <a:r>
              <a:rPr lang="en-US" sz="3200" dirty="0"/>
              <a:t> – 9am to 430pm</a:t>
            </a:r>
          </a:p>
          <a:p>
            <a:pPr algn="ctr"/>
            <a:r>
              <a:rPr lang="en-US" sz="2400" i="1" dirty="0"/>
              <a:t>Mississauga, Ontario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19605C-0E1F-4545-B7BE-DC124D5C2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623" y="5796793"/>
            <a:ext cx="3584760" cy="89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2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D6F89F-C96C-412E-8E9F-99BC22155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686" y="6288477"/>
            <a:ext cx="2273392" cy="5695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6A8F0B-CED5-4DF4-B4D7-C05DAD6930DC}"/>
              </a:ext>
            </a:extLst>
          </p:cNvPr>
          <p:cNvSpPr/>
          <p:nvPr/>
        </p:nvSpPr>
        <p:spPr>
          <a:xfrm>
            <a:off x="2027583" y="4956313"/>
            <a:ext cx="3710608" cy="7380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Give your people the proper tools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1CF018-AD3F-456F-B9BF-F9932A21BBB2}"/>
              </a:ext>
            </a:extLst>
          </p:cNvPr>
          <p:cNvSpPr/>
          <p:nvPr/>
        </p:nvSpPr>
        <p:spPr>
          <a:xfrm>
            <a:off x="7880513" y="4049180"/>
            <a:ext cx="3114261" cy="1669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Lucida Calligraphy" panose="03010101010101010101" pitchFamily="66" charset="0"/>
              </a:rPr>
              <a:t>Win</a:t>
            </a:r>
          </a:p>
        </p:txBody>
      </p:sp>
      <p:pic>
        <p:nvPicPr>
          <p:cNvPr id="2050" name="Picture 2" descr="Image result for eye of the tiger">
            <a:extLst>
              <a:ext uri="{FF2B5EF4-FFF2-40B4-BE49-F238E27FC236}">
                <a16:creationId xmlns:a16="http://schemas.microsoft.com/office/drawing/2014/main" id="{8D6196D8-9927-47B4-805A-4F1F229A7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52" y="2432808"/>
            <a:ext cx="8808441" cy="377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D27DCC2-D1E2-4938-965C-B3934625A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48" y="365125"/>
            <a:ext cx="11085352" cy="2239080"/>
          </a:xfrm>
        </p:spPr>
        <p:txBody>
          <a:bodyPr>
            <a:normAutofit/>
          </a:bodyPr>
          <a:lstStyle/>
          <a:p>
            <a:pPr algn="r"/>
            <a:r>
              <a:rPr lang="en-US" sz="4000" dirty="0">
                <a:latin typeface="Arial Rounded MT Bold" panose="020F0704030504030204" pitchFamily="34" charset="0"/>
              </a:rPr>
              <a:t>“It’s not how hard you can get hit, but how hard you can get hit and get back up.”</a:t>
            </a:r>
            <a:br>
              <a:rPr lang="en-US" dirty="0"/>
            </a:br>
            <a:r>
              <a:rPr lang="en-US" sz="2400" i="1" dirty="0"/>
              <a:t>Rocky Balboa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22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C53F2C-DB14-46F2-A037-8849E64C6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2" y="6082874"/>
            <a:ext cx="2273392" cy="5695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D3290F-058B-4234-9E87-1D711FD6C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191" y="334903"/>
            <a:ext cx="8144147" cy="574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40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03B064-836B-4FC5-A144-1FF9B8E41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FC2A02-CA8A-4E43-AF39-0D740CAB5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2" y="6082874"/>
            <a:ext cx="2273392" cy="56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96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A5E07EF-6D03-4C28-A6B4-DBA07859F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2" y="6082874"/>
            <a:ext cx="2273392" cy="5695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4006E1-D2BE-47F1-BA6B-C98A0904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957" y="430767"/>
            <a:ext cx="9660834" cy="564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54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0FC52B-0A65-48E4-81F5-049EB5D04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2" y="6082874"/>
            <a:ext cx="2273392" cy="5695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6989FD-D6CB-435D-82D8-4270BA876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35" y="225204"/>
            <a:ext cx="11264348" cy="58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63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A6B194-4BDF-4893-A2FD-7E89F4CA8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64" y="681306"/>
            <a:ext cx="7887853" cy="5261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696386-51B8-4C15-8852-FB148F2D5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2" y="6082874"/>
            <a:ext cx="2273392" cy="56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88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77E350-4B5B-4B3C-8EAE-52663589E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2" y="6082874"/>
            <a:ext cx="2273392" cy="5695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7B4AD5-A5AE-4C42-9283-9A16DAA7CA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450"/>
          <a:stretch/>
        </p:blipFill>
        <p:spPr>
          <a:xfrm>
            <a:off x="1140903" y="519069"/>
            <a:ext cx="10346422" cy="532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40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8E2FD7B-FE38-441F-B03F-D9AA41B51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2" y="6082874"/>
            <a:ext cx="2273392" cy="56952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946A252-227C-44DF-8EB9-AFC9634D3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0018"/>
            <a:ext cx="10515600" cy="98506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3 Key Elements to an Effective Sales Strategy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EDFB5-0CEE-4CBB-BDF4-0A6D02F30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1863"/>
            <a:ext cx="6628002" cy="363509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Develop a numbers-based plan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Activity and behavior-based selling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Measure, share, report and improve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42DA2B-D0C1-4F8D-9FF8-A3C1694C1D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92"/>
          <a:stretch/>
        </p:blipFill>
        <p:spPr>
          <a:xfrm>
            <a:off x="7755062" y="2220157"/>
            <a:ext cx="3473885" cy="352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85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D1DDB6-50DA-46E1-B5BD-CC9B792D6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82" y="6082874"/>
            <a:ext cx="2273392" cy="5695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7F5837-366D-4BE0-B3AA-E9BD96E18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63" y="2219307"/>
            <a:ext cx="3758268" cy="2419385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F4E2C8-1D16-4ACB-91F3-A772FBF4F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925" y="646546"/>
            <a:ext cx="6082548" cy="543632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is your sales goal this year?</a:t>
            </a:r>
          </a:p>
          <a:p>
            <a:pPr marL="514350" indent="-514350">
              <a:buFont typeface="+mj-lt"/>
              <a:buAutoNum type="arabicPeriod"/>
            </a:pPr>
            <a:endParaRPr lang="en-US" sz="8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many sales do you need to make to achieve #1 above?</a:t>
            </a:r>
          </a:p>
          <a:p>
            <a:pPr marL="514350" indent="-514350">
              <a:buFont typeface="+mj-lt"/>
              <a:buAutoNum type="arabicPeriod"/>
            </a:pPr>
            <a:endParaRPr lang="en-US" sz="8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many proposals do you need to deliver to achieve #2 above?</a:t>
            </a:r>
          </a:p>
          <a:p>
            <a:pPr marL="514350" indent="-514350">
              <a:buFont typeface="+mj-lt"/>
              <a:buAutoNum type="arabicPeriod"/>
            </a:pPr>
            <a:endParaRPr lang="en-US" sz="8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many new prospects do you need to meet to achieve #3 above?</a:t>
            </a:r>
          </a:p>
          <a:p>
            <a:pPr marL="514350" indent="-514350">
              <a:buFont typeface="+mj-lt"/>
              <a:buAutoNum type="arabicPeriod"/>
            </a:pPr>
            <a:endParaRPr lang="en-US" sz="8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many new people do you need to interact with to achieve #4 above?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6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393</Words>
  <Application>Microsoft Office PowerPoint</Application>
  <PresentationFormat>Widescreen</PresentationFormat>
  <Paragraphs>55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Arial Rounded MT Bold</vt:lpstr>
      <vt:lpstr>Calibri</vt:lpstr>
      <vt:lpstr>Calibri Light</vt:lpstr>
      <vt:lpstr>Forte</vt:lpstr>
      <vt:lpstr>Lucida Calligraphy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Key Elements to an Effective Sales Strategy</vt:lpstr>
      <vt:lpstr>PowerPoint Presentation</vt:lpstr>
      <vt:lpstr>It’s all about day-to-day, week-to-week activities and behaviors</vt:lpstr>
      <vt:lpstr>PowerPoint Presentation</vt:lpstr>
      <vt:lpstr>Get Your Team Involved &amp; Engaged</vt:lpstr>
      <vt:lpstr>PowerPoint Presentation</vt:lpstr>
      <vt:lpstr>PowerPoint Presentation</vt:lpstr>
      <vt:lpstr> 8 Steps to Sales Success </vt:lpstr>
      <vt:lpstr>Close 100% of Your Proposals – Sales Training Event</vt:lpstr>
      <vt:lpstr>“It’s not how hard you can get hit, but how hard you can get hit and get back up.” Rocky Balboa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Neal Lappe</dc:creator>
  <cp:lastModifiedBy>Neal</cp:lastModifiedBy>
  <cp:revision>45</cp:revision>
  <dcterms:created xsi:type="dcterms:W3CDTF">2018-07-04T19:03:39Z</dcterms:created>
  <dcterms:modified xsi:type="dcterms:W3CDTF">2019-09-09T11:37:56Z</dcterms:modified>
</cp:coreProperties>
</file>